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 name="Shape 17"/>
        <p:cNvGrpSpPr/>
        <p:nvPr/>
      </p:nvGrpSpPr>
      <p:grpSpPr>
        <a:xfrm>
          <a:off x="0" y="0"/>
          <a:ext cx="0" cy="0"/>
          <a:chOff x="0" y="0"/>
          <a:chExt cx="0" cy="0"/>
        </a:xfrm>
      </p:grpSpPr>
      <p:sp>
        <p:nvSpPr>
          <p:cNvPr id="18" name="Google Shape;18;g5125c9e56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 name="Google Shape;19;g5125c9e5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58f386bc73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58f386bc7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58f386bc7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58f386bc7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58f386bc73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58f386bc7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58f386bc73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58f386bc7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 name="Shape 24"/>
        <p:cNvGrpSpPr/>
        <p:nvPr/>
      </p:nvGrpSpPr>
      <p:grpSpPr>
        <a:xfrm>
          <a:off x="0" y="0"/>
          <a:ext cx="0" cy="0"/>
          <a:chOff x="0" y="0"/>
          <a:chExt cx="0" cy="0"/>
        </a:xfrm>
      </p:grpSpPr>
      <p:sp>
        <p:nvSpPr>
          <p:cNvPr id="25" name="Google Shape;25;g5125c9e56f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 name="Google Shape;26;g5125c9e56f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 name="Shape 31"/>
        <p:cNvGrpSpPr/>
        <p:nvPr/>
      </p:nvGrpSpPr>
      <p:grpSpPr>
        <a:xfrm>
          <a:off x="0" y="0"/>
          <a:ext cx="0" cy="0"/>
          <a:chOff x="0" y="0"/>
          <a:chExt cx="0" cy="0"/>
        </a:xfrm>
      </p:grpSpPr>
      <p:sp>
        <p:nvSpPr>
          <p:cNvPr id="32" name="Google Shape;32;g5125c9e56f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 name="Google Shape;33;g5125c9e56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 name="Shape 38"/>
        <p:cNvGrpSpPr/>
        <p:nvPr/>
      </p:nvGrpSpPr>
      <p:grpSpPr>
        <a:xfrm>
          <a:off x="0" y="0"/>
          <a:ext cx="0" cy="0"/>
          <a:chOff x="0" y="0"/>
          <a:chExt cx="0" cy="0"/>
        </a:xfrm>
      </p:grpSpPr>
      <p:sp>
        <p:nvSpPr>
          <p:cNvPr id="39" name="Google Shape;39;g5125c9e56f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 name="Google Shape;40;g5125c9e56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 name="Shape 45"/>
        <p:cNvGrpSpPr/>
        <p:nvPr/>
      </p:nvGrpSpPr>
      <p:grpSpPr>
        <a:xfrm>
          <a:off x="0" y="0"/>
          <a:ext cx="0" cy="0"/>
          <a:chOff x="0" y="0"/>
          <a:chExt cx="0" cy="0"/>
        </a:xfrm>
      </p:grpSpPr>
      <p:sp>
        <p:nvSpPr>
          <p:cNvPr id="46" name="Google Shape;46;g5125c9e56f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7" name="Google Shape;47;g5125c9e56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g5125c9e56f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5125c9e56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p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 type="tx">
  <p:cSld name="TITLE_AND_BODY">
    <p:spTree>
      <p:nvGrpSpPr>
        <p:cNvPr id="11" name="Shape 11"/>
        <p:cNvGrpSpPr/>
        <p:nvPr/>
      </p:nvGrpSpPr>
      <p:grpSpPr>
        <a:xfrm>
          <a:off x="0" y="0"/>
          <a:ext cx="0" cy="0"/>
          <a:chOff x="0" y="0"/>
          <a:chExt cx="0" cy="0"/>
        </a:xfrm>
      </p:grpSpPr>
      <p:sp>
        <p:nvSpPr>
          <p:cNvPr id="12" name="Google Shape;12;p2"/>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3" name="Google Shape;13;p2"/>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4" name="Google Shape;14;p2"/>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2"/>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indent="0" lvl="0" marL="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 name="Google Shape;16;p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indent="0" lvl="0" marL="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 name="Shape 20"/>
        <p:cNvGrpSpPr/>
        <p:nvPr/>
      </p:nvGrpSpPr>
      <p:grpSpPr>
        <a:xfrm>
          <a:off x="0" y="0"/>
          <a:ext cx="0" cy="0"/>
          <a:chOff x="0" y="0"/>
          <a:chExt cx="0" cy="0"/>
        </a:xfrm>
      </p:grpSpPr>
      <p:sp>
        <p:nvSpPr>
          <p:cNvPr id="21" name="Google Shape;21;p3"/>
          <p:cNvSpPr txBox="1"/>
          <p:nvPr>
            <p:ph type="title"/>
          </p:nvPr>
        </p:nvSpPr>
        <p:spPr>
          <a:xfrm>
            <a:off x="457200" y="274637"/>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 name="Google Shape;22;p3"/>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0" lvl="0" marL="0" rtl="0" algn="l">
              <a:spcBef>
                <a:spcPts val="640"/>
              </a:spcBef>
              <a:spcAft>
                <a:spcPts val="0"/>
              </a:spcAft>
              <a:buNone/>
            </a:pPr>
            <a:r>
              <a:t/>
            </a:r>
            <a:endParaRPr/>
          </a:p>
        </p:txBody>
      </p:sp>
      <p:pic>
        <p:nvPicPr>
          <p:cNvPr id="23" name="Google Shape;23;p3"/>
          <p:cNvPicPr preferRelativeResize="0"/>
          <p:nvPr/>
        </p:nvPicPr>
        <p:blipFill>
          <a:blip r:embed="rId3">
            <a:alphaModFix/>
          </a:blip>
          <a:stretch>
            <a:fillRect/>
          </a:stretch>
        </p:blipFill>
        <p:spPr>
          <a:xfrm>
            <a:off x="1450375" y="767200"/>
            <a:ext cx="5886100" cy="5179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0" name="Shape 80"/>
        <p:cNvGrpSpPr/>
        <p:nvPr/>
      </p:nvGrpSpPr>
      <p:grpSpPr>
        <a:xfrm>
          <a:off x="0" y="0"/>
          <a:ext cx="0" cy="0"/>
          <a:chOff x="0" y="0"/>
          <a:chExt cx="0" cy="0"/>
        </a:xfrm>
      </p:grpSpPr>
      <p:sp>
        <p:nvSpPr>
          <p:cNvPr id="81" name="Google Shape;81;p1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0" i="0" lang="en-US" sz="4400" u="none" cap="none" strike="noStrike">
                <a:solidFill>
                  <a:schemeClr val="dk2"/>
                </a:solidFill>
                <a:latin typeface="Arial"/>
                <a:ea typeface="Arial"/>
                <a:cs typeface="Arial"/>
                <a:sym typeface="Arial"/>
              </a:rPr>
              <a:t>Page 800-801</a:t>
            </a:r>
            <a:endParaRPr/>
          </a:p>
        </p:txBody>
      </p:sp>
      <p:sp>
        <p:nvSpPr>
          <p:cNvPr id="82" name="Google Shape;82;p12"/>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4. Explain the influence of the lost sword on the plot so far. Use e</a:t>
            </a:r>
            <a:r>
              <a:rPr lang="en-US"/>
              <a:t>vidence from the text to support your answer.</a:t>
            </a:r>
            <a:endParaRPr/>
          </a:p>
          <a:p>
            <a:pPr indent="-228600" lvl="3" marL="1600200" marR="0" rtl="0" algn="l">
              <a:lnSpc>
                <a:spcPct val="100000"/>
              </a:lnSpc>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--or--</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4. How does Arthur react to pulling the sword? What does that show about the kind of person he is? </a:t>
            </a:r>
            <a:r>
              <a:rPr lang="en-US"/>
              <a:t>Justify your reasoning.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6" name="Shape 86"/>
        <p:cNvGrpSpPr/>
        <p:nvPr/>
      </p:nvGrpSpPr>
      <p:grpSpPr>
        <a:xfrm>
          <a:off x="0" y="0"/>
          <a:ext cx="0" cy="0"/>
          <a:chOff x="0" y="0"/>
          <a:chExt cx="0" cy="0"/>
        </a:xfrm>
      </p:grpSpPr>
      <p:sp>
        <p:nvSpPr>
          <p:cNvPr id="87" name="Google Shape;87;p1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0" i="0" lang="en-US" sz="4400" u="none" cap="none" strike="noStrike">
                <a:solidFill>
                  <a:schemeClr val="dk2"/>
                </a:solidFill>
                <a:latin typeface="Arial"/>
                <a:ea typeface="Arial"/>
                <a:cs typeface="Arial"/>
                <a:sym typeface="Arial"/>
              </a:rPr>
              <a:t>Page 802-803</a:t>
            </a:r>
            <a:endParaRPr/>
          </a:p>
        </p:txBody>
      </p:sp>
      <p:sp>
        <p:nvSpPr>
          <p:cNvPr id="88" name="Google Shape;88;p1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5. What kinds of conflicts do you see in this section. Explain.</a:t>
            </a:r>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(Person vs. person, society, nature, self, fate, supernatural, technology)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2" name="Shape 92"/>
        <p:cNvGrpSpPr/>
        <p:nvPr/>
      </p:nvGrpSpPr>
      <p:grpSpPr>
        <a:xfrm>
          <a:off x="0" y="0"/>
          <a:ext cx="0" cy="0"/>
          <a:chOff x="0" y="0"/>
          <a:chExt cx="0" cy="0"/>
        </a:xfrm>
      </p:grpSpPr>
      <p:sp>
        <p:nvSpPr>
          <p:cNvPr id="93" name="Google Shape;93;p1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0" i="0" lang="en-US" sz="4400" u="none" cap="none" strike="noStrike">
                <a:solidFill>
                  <a:schemeClr val="dk2"/>
                </a:solidFill>
                <a:latin typeface="Arial"/>
                <a:ea typeface="Arial"/>
                <a:cs typeface="Arial"/>
                <a:sym typeface="Arial"/>
              </a:rPr>
              <a:t>804-806</a:t>
            </a:r>
            <a:endParaRPr/>
          </a:p>
        </p:txBody>
      </p:sp>
      <p:sp>
        <p:nvSpPr>
          <p:cNvPr id="94" name="Google Shape;94;p14"/>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6. What would you say the theme of the story is? How do the characters help show the theme? How does the plot help show the theme? Use details from the text to </a:t>
            </a:r>
            <a:r>
              <a:rPr lang="en-US"/>
              <a:t>fully explain</a:t>
            </a:r>
            <a:r>
              <a:rPr b="0" i="0" lang="en-US" sz="3200" u="none" cap="none" strike="noStrike">
                <a:solidFill>
                  <a:schemeClr val="dk1"/>
                </a:solidFill>
                <a:latin typeface="Arial"/>
                <a:ea typeface="Arial"/>
                <a:cs typeface="Arial"/>
                <a:sym typeface="Arial"/>
              </a:rPr>
              <a:t> your answer.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5"/>
          <p:cNvSpPr txBox="1"/>
          <p:nvPr>
            <p:ph type="title"/>
          </p:nvPr>
        </p:nvSpPr>
        <p:spPr>
          <a:xfrm>
            <a:off x="457200" y="274637"/>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Page 817-818</a:t>
            </a:r>
            <a:endParaRPr/>
          </a:p>
        </p:txBody>
      </p:sp>
      <p:sp>
        <p:nvSpPr>
          <p:cNvPr id="100" name="Google Shape;100;p15"/>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0" lvl="0" marL="0" rtl="0" algn="l">
              <a:spcBef>
                <a:spcPts val="640"/>
              </a:spcBef>
              <a:spcAft>
                <a:spcPts val="0"/>
              </a:spcAft>
              <a:buNone/>
            </a:pPr>
            <a:r>
              <a:rPr lang="en-US"/>
              <a:t>Read “He’s No King” on page 817. Do the four multiple choice questions on page 818. You have five minutes, and this is by yourself.</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*If you have a teacher’s edition, it should be folded and taped to cover the answers.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6"/>
          <p:cNvSpPr txBox="1"/>
          <p:nvPr>
            <p:ph type="title"/>
          </p:nvPr>
        </p:nvSpPr>
        <p:spPr>
          <a:xfrm>
            <a:off x="457200" y="274637"/>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In 2 minutes</a:t>
            </a:r>
            <a:endParaRPr/>
          </a:p>
        </p:txBody>
      </p:sp>
      <p:sp>
        <p:nvSpPr>
          <p:cNvPr id="106" name="Google Shape;106;p16"/>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0" lvl="0" marL="0" rtl="0" algn="l">
              <a:spcBef>
                <a:spcPts val="640"/>
              </a:spcBef>
              <a:spcAft>
                <a:spcPts val="0"/>
              </a:spcAft>
              <a:buNone/>
            </a:pPr>
            <a:r>
              <a:rPr lang="en-US"/>
              <a:t>Write as much as you can about Feudalism, Knights, and Chivalry.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7"/>
          <p:cNvSpPr txBox="1"/>
          <p:nvPr>
            <p:ph type="title"/>
          </p:nvPr>
        </p:nvSpPr>
        <p:spPr>
          <a:xfrm>
            <a:off x="457200" y="274637"/>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All Record Round Robin</a:t>
            </a:r>
            <a:endParaRPr/>
          </a:p>
        </p:txBody>
      </p:sp>
      <p:sp>
        <p:nvSpPr>
          <p:cNvPr id="112" name="Google Shape;112;p17"/>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0" lvl="0" marL="0" rtl="0" algn="l">
              <a:spcBef>
                <a:spcPts val="640"/>
              </a:spcBef>
              <a:spcAft>
                <a:spcPts val="0"/>
              </a:spcAft>
              <a:buNone/>
            </a:pPr>
            <a:r>
              <a:rPr lang="en-US"/>
              <a:t>Each person shares, and others write anything they don’t have.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8"/>
          <p:cNvSpPr txBox="1"/>
          <p:nvPr>
            <p:ph type="title"/>
          </p:nvPr>
        </p:nvSpPr>
        <p:spPr>
          <a:xfrm>
            <a:off x="457200" y="274637"/>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One Stray</a:t>
            </a:r>
            <a:endParaRPr/>
          </a:p>
        </p:txBody>
      </p:sp>
      <p:sp>
        <p:nvSpPr>
          <p:cNvPr id="118" name="Google Shape;118;p18"/>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0" lvl="0" marL="0" rtl="0" algn="l">
              <a:spcBef>
                <a:spcPts val="640"/>
              </a:spcBef>
              <a:spcAft>
                <a:spcPts val="0"/>
              </a:spcAft>
              <a:buNone/>
            </a:pPr>
            <a:r>
              <a:rPr lang="en-US"/>
              <a:t>One person leaves each group, and visitor shares with the new group. All add to their lists. Group also shares with visitor.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 name="Shape 27"/>
        <p:cNvGrpSpPr/>
        <p:nvPr/>
      </p:nvGrpSpPr>
      <p:grpSpPr>
        <a:xfrm>
          <a:off x="0" y="0"/>
          <a:ext cx="0" cy="0"/>
          <a:chOff x="0" y="0"/>
          <a:chExt cx="0" cy="0"/>
        </a:xfrm>
      </p:grpSpPr>
      <p:sp>
        <p:nvSpPr>
          <p:cNvPr id="28" name="Google Shape;28;p4"/>
          <p:cNvSpPr txBox="1"/>
          <p:nvPr>
            <p:ph type="title"/>
          </p:nvPr>
        </p:nvSpPr>
        <p:spPr>
          <a:xfrm>
            <a:off x="457200" y="274637"/>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 name="Google Shape;29;p4"/>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0" lvl="0" marL="0" rtl="0" algn="l">
              <a:spcBef>
                <a:spcPts val="640"/>
              </a:spcBef>
              <a:spcAft>
                <a:spcPts val="0"/>
              </a:spcAft>
              <a:buNone/>
            </a:pPr>
            <a:r>
              <a:t/>
            </a:r>
            <a:endParaRPr/>
          </a:p>
        </p:txBody>
      </p:sp>
      <p:pic>
        <p:nvPicPr>
          <p:cNvPr id="30" name="Google Shape;30;p4"/>
          <p:cNvPicPr preferRelativeResize="0"/>
          <p:nvPr/>
        </p:nvPicPr>
        <p:blipFill>
          <a:blip r:embed="rId3">
            <a:alphaModFix/>
          </a:blip>
          <a:stretch>
            <a:fillRect/>
          </a:stretch>
        </p:blipFill>
        <p:spPr>
          <a:xfrm>
            <a:off x="762000" y="1285875"/>
            <a:ext cx="7620000" cy="4286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 name="Shape 34"/>
        <p:cNvGrpSpPr/>
        <p:nvPr/>
      </p:nvGrpSpPr>
      <p:grpSpPr>
        <a:xfrm>
          <a:off x="0" y="0"/>
          <a:ext cx="0" cy="0"/>
          <a:chOff x="0" y="0"/>
          <a:chExt cx="0" cy="0"/>
        </a:xfrm>
      </p:grpSpPr>
      <p:sp>
        <p:nvSpPr>
          <p:cNvPr id="35" name="Google Shape;35;p5"/>
          <p:cNvSpPr txBox="1"/>
          <p:nvPr>
            <p:ph type="title"/>
          </p:nvPr>
        </p:nvSpPr>
        <p:spPr>
          <a:xfrm>
            <a:off x="457200" y="274637"/>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 name="Google Shape;36;p5"/>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0" lvl="0" marL="0" rtl="0" algn="l">
              <a:spcBef>
                <a:spcPts val="640"/>
              </a:spcBef>
              <a:spcAft>
                <a:spcPts val="0"/>
              </a:spcAft>
              <a:buNone/>
            </a:pPr>
            <a:r>
              <a:t/>
            </a:r>
            <a:endParaRPr/>
          </a:p>
        </p:txBody>
      </p:sp>
      <p:pic>
        <p:nvPicPr>
          <p:cNvPr id="37" name="Google Shape;37;p5"/>
          <p:cNvPicPr preferRelativeResize="0"/>
          <p:nvPr/>
        </p:nvPicPr>
        <p:blipFill>
          <a:blip r:embed="rId3">
            <a:alphaModFix/>
          </a:blip>
          <a:stretch>
            <a:fillRect/>
          </a:stretch>
        </p:blipFill>
        <p:spPr>
          <a:xfrm>
            <a:off x="2926071" y="490025"/>
            <a:ext cx="3547981" cy="5257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 name="Shape 41"/>
        <p:cNvGrpSpPr/>
        <p:nvPr/>
      </p:nvGrpSpPr>
      <p:grpSpPr>
        <a:xfrm>
          <a:off x="0" y="0"/>
          <a:ext cx="0" cy="0"/>
          <a:chOff x="0" y="0"/>
          <a:chExt cx="0" cy="0"/>
        </a:xfrm>
      </p:grpSpPr>
      <p:sp>
        <p:nvSpPr>
          <p:cNvPr id="42" name="Google Shape;42;p6"/>
          <p:cNvSpPr txBox="1"/>
          <p:nvPr>
            <p:ph type="title"/>
          </p:nvPr>
        </p:nvSpPr>
        <p:spPr>
          <a:xfrm>
            <a:off x="457200" y="274637"/>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 name="Google Shape;43;p6"/>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0" lvl="0" marL="0" rtl="0" algn="l">
              <a:spcBef>
                <a:spcPts val="640"/>
              </a:spcBef>
              <a:spcAft>
                <a:spcPts val="0"/>
              </a:spcAft>
              <a:buNone/>
            </a:pPr>
            <a:r>
              <a:t/>
            </a:r>
            <a:endParaRPr/>
          </a:p>
        </p:txBody>
      </p:sp>
      <p:pic>
        <p:nvPicPr>
          <p:cNvPr id="44" name="Google Shape;44;p6"/>
          <p:cNvPicPr preferRelativeResize="0"/>
          <p:nvPr/>
        </p:nvPicPr>
        <p:blipFill>
          <a:blip r:embed="rId3">
            <a:alphaModFix/>
          </a:blip>
          <a:stretch>
            <a:fillRect/>
          </a:stretch>
        </p:blipFill>
        <p:spPr>
          <a:xfrm>
            <a:off x="912850" y="826963"/>
            <a:ext cx="6974525" cy="5204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 name="Shape 48"/>
        <p:cNvGrpSpPr/>
        <p:nvPr/>
      </p:nvGrpSpPr>
      <p:grpSpPr>
        <a:xfrm>
          <a:off x="0" y="0"/>
          <a:ext cx="0" cy="0"/>
          <a:chOff x="0" y="0"/>
          <a:chExt cx="0" cy="0"/>
        </a:xfrm>
      </p:grpSpPr>
      <p:sp>
        <p:nvSpPr>
          <p:cNvPr id="49" name="Google Shape;49;p7"/>
          <p:cNvSpPr txBox="1"/>
          <p:nvPr>
            <p:ph type="title"/>
          </p:nvPr>
        </p:nvSpPr>
        <p:spPr>
          <a:xfrm>
            <a:off x="457200" y="274637"/>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 name="Google Shape;50;p7"/>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0" lvl="0" marL="0" rtl="0" algn="l">
              <a:spcBef>
                <a:spcPts val="640"/>
              </a:spcBef>
              <a:spcAft>
                <a:spcPts val="0"/>
              </a:spcAft>
              <a:buNone/>
            </a:pPr>
            <a:r>
              <a:t/>
            </a:r>
            <a:endParaRPr/>
          </a:p>
        </p:txBody>
      </p:sp>
      <p:pic>
        <p:nvPicPr>
          <p:cNvPr id="51" name="Google Shape;51;p7"/>
          <p:cNvPicPr preferRelativeResize="0"/>
          <p:nvPr/>
        </p:nvPicPr>
        <p:blipFill>
          <a:blip r:embed="rId3">
            <a:alphaModFix/>
          </a:blip>
          <a:stretch>
            <a:fillRect/>
          </a:stretch>
        </p:blipFill>
        <p:spPr>
          <a:xfrm>
            <a:off x="1542325" y="913225"/>
            <a:ext cx="5801375" cy="4834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8"/>
          <p:cNvSpPr txBox="1"/>
          <p:nvPr>
            <p:ph type="title"/>
          </p:nvPr>
        </p:nvSpPr>
        <p:spPr>
          <a:xfrm>
            <a:off x="457200" y="274637"/>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 name="Google Shape;57;p8"/>
          <p:cNvSpPr txBox="1"/>
          <p:nvPr>
            <p:ph idx="1" type="body"/>
          </p:nvPr>
        </p:nvSpPr>
        <p:spPr>
          <a:xfrm>
            <a:off x="457200" y="1600200"/>
            <a:ext cx="8229600" cy="4526100"/>
          </a:xfrm>
          <a:prstGeom prst="rect">
            <a:avLst/>
          </a:prstGeom>
        </p:spPr>
        <p:txBody>
          <a:bodyPr anchorCtr="0" anchor="t" bIns="91425" lIns="91425" spcFirstLastPara="1" rIns="91425" wrap="square" tIns="91425">
            <a:noAutofit/>
          </a:bodyPr>
          <a:lstStyle/>
          <a:p>
            <a:pPr indent="0" lvl="0" marL="0" rtl="0" algn="l">
              <a:spcBef>
                <a:spcPts val="640"/>
              </a:spcBef>
              <a:spcAft>
                <a:spcPts val="0"/>
              </a:spcAft>
              <a:buNone/>
            </a:pPr>
            <a:r>
              <a:t/>
            </a:r>
            <a:endParaRPr/>
          </a:p>
        </p:txBody>
      </p:sp>
      <p:pic>
        <p:nvPicPr>
          <p:cNvPr id="58" name="Google Shape;58;p8"/>
          <p:cNvPicPr preferRelativeResize="0"/>
          <p:nvPr/>
        </p:nvPicPr>
        <p:blipFill>
          <a:blip r:embed="rId3">
            <a:alphaModFix/>
          </a:blip>
          <a:stretch>
            <a:fillRect/>
          </a:stretch>
        </p:blipFill>
        <p:spPr>
          <a:xfrm>
            <a:off x="932950" y="274625"/>
            <a:ext cx="7753850" cy="5610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2" name="Shape 62"/>
        <p:cNvGrpSpPr/>
        <p:nvPr/>
      </p:nvGrpSpPr>
      <p:grpSpPr>
        <a:xfrm>
          <a:off x="0" y="0"/>
          <a:ext cx="0" cy="0"/>
          <a:chOff x="0" y="0"/>
          <a:chExt cx="0" cy="0"/>
        </a:xfrm>
      </p:grpSpPr>
      <p:sp>
        <p:nvSpPr>
          <p:cNvPr id="63" name="Google Shape;63;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0" i="0" lang="en-US" sz="4400" u="none" cap="none" strike="noStrike">
                <a:solidFill>
                  <a:schemeClr val="dk2"/>
                </a:solidFill>
                <a:latin typeface="Arial"/>
                <a:ea typeface="Arial"/>
                <a:cs typeface="Arial"/>
                <a:sym typeface="Arial"/>
              </a:rPr>
              <a:t>Page 794-795</a:t>
            </a:r>
            <a:endParaRPr/>
          </a:p>
        </p:txBody>
      </p:sp>
      <p:sp>
        <p:nvSpPr>
          <p:cNvPr id="64" name="Google Shape;64;p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1. How does the setting of Britain described in the first two paragraphs impact Merlin’s idea to take Uther’s firstborn? What plot event makes Uther willing to take the deal?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8" name="Shape 68"/>
        <p:cNvGrpSpPr/>
        <p:nvPr/>
      </p:nvGrpSpPr>
      <p:grpSpPr>
        <a:xfrm>
          <a:off x="0" y="0"/>
          <a:ext cx="0" cy="0"/>
          <a:chOff x="0" y="0"/>
          <a:chExt cx="0" cy="0"/>
        </a:xfrm>
      </p:grpSpPr>
      <p:sp>
        <p:nvSpPr>
          <p:cNvPr id="69" name="Google Shape;69;p1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0" i="0" lang="en-US" sz="4400" u="none" cap="none" strike="noStrike">
                <a:solidFill>
                  <a:schemeClr val="dk2"/>
                </a:solidFill>
                <a:latin typeface="Arial"/>
                <a:ea typeface="Arial"/>
                <a:cs typeface="Arial"/>
                <a:sym typeface="Arial"/>
              </a:rPr>
              <a:t>Page 796-797</a:t>
            </a:r>
            <a:endParaRPr/>
          </a:p>
        </p:txBody>
      </p:sp>
      <p:sp>
        <p:nvSpPr>
          <p:cNvPr id="70" name="Google Shape;70;p10"/>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2. What is the plan to choose the king? How do the people feel about it? Use textual evidence to support your answer.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4" name="Shape 74"/>
        <p:cNvGrpSpPr/>
        <p:nvPr/>
      </p:nvGrpSpPr>
      <p:grpSpPr>
        <a:xfrm>
          <a:off x="0" y="0"/>
          <a:ext cx="0" cy="0"/>
          <a:chOff x="0" y="0"/>
          <a:chExt cx="0" cy="0"/>
        </a:xfrm>
      </p:grpSpPr>
      <p:sp>
        <p:nvSpPr>
          <p:cNvPr id="75" name="Google Shape;75;p1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0" i="0" lang="en-US" sz="4400" u="none" cap="none" strike="noStrike">
                <a:solidFill>
                  <a:schemeClr val="dk2"/>
                </a:solidFill>
                <a:latin typeface="Arial"/>
                <a:ea typeface="Arial"/>
                <a:cs typeface="Arial"/>
                <a:sym typeface="Arial"/>
              </a:rPr>
              <a:t>Page 798-799</a:t>
            </a:r>
            <a:endParaRPr/>
          </a:p>
        </p:txBody>
      </p:sp>
      <p:sp>
        <p:nvSpPr>
          <p:cNvPr id="76" name="Google Shape;76;p1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3. Which character, Sir Kay or Arthur, would the protagonist in your independent novel most identify with? Explain.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